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5" r:id="rId1"/>
  </p:sldMasterIdLst>
  <p:notesMasterIdLst>
    <p:notesMasterId r:id="rId10"/>
  </p:notesMasterIdLst>
  <p:handoutMasterIdLst>
    <p:handoutMasterId r:id="rId11"/>
  </p:handoutMasterIdLst>
  <p:sldIdLst>
    <p:sldId id="265" r:id="rId2"/>
    <p:sldId id="264" r:id="rId3"/>
    <p:sldId id="257" r:id="rId4"/>
    <p:sldId id="258" r:id="rId5"/>
    <p:sldId id="259" r:id="rId6"/>
    <p:sldId id="261" r:id="rId7"/>
    <p:sldId id="262" r:id="rId8"/>
    <p:sldId id="266" r:id="rId9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66"/>
    <a:srgbClr val="0000FF"/>
    <a:srgbClr val="800000"/>
    <a:srgbClr val="A3D5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78" autoAdjust="0"/>
  </p:normalViewPr>
  <p:slideViewPr>
    <p:cSldViewPr>
      <p:cViewPr varScale="1">
        <p:scale>
          <a:sx n="84" d="100"/>
          <a:sy n="84" d="100"/>
        </p:scale>
        <p:origin x="92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3D71D6E-186A-41F3-B6F6-2D42470312BD}" type="datetimeFigureOut">
              <a:rPr lang="de-DE"/>
              <a:pPr>
                <a:defRPr/>
              </a:pPr>
              <a:t>15.05.2019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C66C50A-BDF9-4617-ACD4-50A3245D2FF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EFC045B-387B-44ED-911D-1E65E971CFF6}" type="datetimeFigureOut">
              <a:rPr lang="de-DE"/>
              <a:pPr>
                <a:defRPr/>
              </a:pPr>
              <a:t>15.05.2019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2FCE046-7DCB-4E4C-B1A4-688EDAA873C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36372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351F-53B1-3B4C-8CD4-15B0457E8E3F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96233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1E8F6-4F69-E448-82E4-3FF8C30628E4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937384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BAD4-EC93-8B4C-97AE-9AB5F3271B19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1163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050E-E079-6441-81E7-806D30677343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131943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30AF-FFB7-DE42-B481-AAC2589869DA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09728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C16-FAF2-2C41-B697-563997C522AD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31069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9EA-0687-604F-B97A-763B6765DF9F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340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7120427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8" descr="Ident_Positiv2_P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24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644"/>
          <p:cNvSpPr>
            <a:spLocks noChangeArrowheads="1"/>
          </p:cNvSpPr>
          <p:nvPr userDrawn="1"/>
        </p:nvSpPr>
        <p:spPr bwMode="auto">
          <a:xfrm>
            <a:off x="3348038" y="0"/>
            <a:ext cx="54705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r>
              <a:rPr lang="de-DE" altLang="de-DE" sz="1400" smtClean="0">
                <a:solidFill>
                  <a:srgbClr val="000066"/>
                </a:solidFill>
                <a:latin typeface="Frutiger 45 Light" panose="020B0500000000000000" pitchFamily="34" charset="0"/>
              </a:rPr>
              <a:t>v. Bodelschwinghsche Stiftungen Bethel</a:t>
            </a:r>
          </a:p>
          <a:p>
            <a:pPr algn="r" eaLnBrk="1" hangingPunct="1">
              <a:defRPr/>
            </a:pPr>
            <a:r>
              <a:rPr lang="de-DE" altLang="de-DE" sz="1400" smtClean="0">
                <a:solidFill>
                  <a:srgbClr val="000066"/>
                </a:solidFill>
                <a:latin typeface="Frutiger 45 Light" panose="020B0500000000000000" pitchFamily="34" charset="0"/>
              </a:rPr>
              <a:t>proWerk | Betriebe Bethel </a:t>
            </a:r>
          </a:p>
        </p:txBody>
      </p:sp>
    </p:spTree>
    <p:extLst>
      <p:ext uri="{BB962C8B-B14F-4D97-AF65-F5344CB8AC3E}">
        <p14:creationId xmlns:p14="http://schemas.microsoft.com/office/powerpoint/2010/main" val="312759095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40888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68778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7878-2C98-7449-BB8F-764A5EA8E558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96516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67222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04850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985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92164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16D3-DCE8-CC45-8106-AE5DFCD073F9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10575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34" name="Bild 8" descr="Ident_Positiv2_PP.jpg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24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tangle 644"/>
          <p:cNvSpPr>
            <a:spLocks noChangeArrowheads="1"/>
          </p:cNvSpPr>
          <p:nvPr userDrawn="1"/>
        </p:nvSpPr>
        <p:spPr bwMode="auto">
          <a:xfrm>
            <a:off x="3348038" y="0"/>
            <a:ext cx="54705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r>
              <a:rPr lang="de-DE" altLang="de-DE" sz="1400" smtClean="0">
                <a:solidFill>
                  <a:srgbClr val="000066"/>
                </a:solidFill>
                <a:latin typeface="Frutiger 45 Light" panose="020B0500000000000000" pitchFamily="34" charset="0"/>
              </a:rPr>
              <a:t>v. Bodelschwinghsche Stiftungen Bethel</a:t>
            </a:r>
            <a:br>
              <a:rPr lang="de-DE" altLang="de-DE" sz="1400" smtClean="0">
                <a:solidFill>
                  <a:srgbClr val="000066"/>
                </a:solidFill>
                <a:latin typeface="Frutiger 45 Light" panose="020B0500000000000000" pitchFamily="34" charset="0"/>
              </a:rPr>
            </a:br>
            <a:r>
              <a:rPr lang="de-DE" altLang="de-DE" sz="1400" smtClean="0">
                <a:solidFill>
                  <a:srgbClr val="000066"/>
                </a:solidFill>
                <a:latin typeface="Frutiger 45 Light" panose="020B0500000000000000" pitchFamily="34" charset="0"/>
              </a:rPr>
              <a:t>proWerk | Betriebe Bethel</a:t>
            </a:r>
          </a:p>
        </p:txBody>
      </p:sp>
      <p:sp>
        <p:nvSpPr>
          <p:cNvPr id="63" name="Text Box 25"/>
          <p:cNvSpPr txBox="1">
            <a:spLocks noChangeArrowheads="1"/>
          </p:cNvSpPr>
          <p:nvPr userDrawn="1"/>
        </p:nvSpPr>
        <p:spPr bwMode="auto">
          <a:xfrm>
            <a:off x="8589963" y="6524625"/>
            <a:ext cx="449262" cy="247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5DCF3540-CE89-4252-A4CB-FE80BDD885C9}" type="slidenum">
              <a:rPr lang="de-DE" altLang="de-DE" sz="1000" b="1" smtClean="0">
                <a:solidFill>
                  <a:srgbClr val="003366"/>
                </a:solidFill>
                <a:latin typeface="Frutiger 45 Light" panose="020B0500000000000000" pitchFamily="34" charset="0"/>
              </a:rPr>
              <a:pPr algn="r" eaLnBrk="1" hangingPunct="1">
                <a:defRPr/>
              </a:pPr>
              <a:t>‹Nr.›</a:t>
            </a:fld>
            <a:endParaRPr lang="de-DE" altLang="de-DE" sz="1000" b="1" smtClean="0">
              <a:solidFill>
                <a:srgbClr val="003366"/>
              </a:solidFill>
              <a:latin typeface="Frutiger 45 Light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51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6" r:id="rId1"/>
    <p:sldLayoutId id="2147484277" r:id="rId2"/>
    <p:sldLayoutId id="2147484278" r:id="rId3"/>
    <p:sldLayoutId id="2147484279" r:id="rId4"/>
    <p:sldLayoutId id="2147484280" r:id="rId5"/>
    <p:sldLayoutId id="2147484281" r:id="rId6"/>
    <p:sldLayoutId id="2147484282" r:id="rId7"/>
    <p:sldLayoutId id="2147484283" r:id="rId8"/>
    <p:sldLayoutId id="2147484284" r:id="rId9"/>
    <p:sldLayoutId id="2147484285" r:id="rId10"/>
    <p:sldLayoutId id="2147484286" r:id="rId11"/>
    <p:sldLayoutId id="2147484287" r:id="rId12"/>
    <p:sldLayoutId id="2147484288" r:id="rId13"/>
    <p:sldLayoutId id="2147484289" r:id="rId14"/>
    <p:sldLayoutId id="2147484290" r:id="rId15"/>
    <p:sldLayoutId id="2147484291" r:id="rId16"/>
    <p:sldLayoutId id="2147484292" r:id="rId17"/>
    <p:sldLayoutId id="2147484293" r:id="rId18"/>
  </p:sldLayoutIdLst>
  <p:transition spd="med"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547664" y="1700808"/>
            <a:ext cx="61206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Neustart</a:t>
            </a:r>
            <a:b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</a:b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/>
            </a:r>
            <a:b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</a:b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berufliche Bildung für </a:t>
            </a:r>
            <a:b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</a:b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Menschen mit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erworbenen</a:t>
            </a: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Hirnschädigungen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66527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1"/>
          <p:cNvSpPr txBox="1">
            <a:spLocks noChangeArrowheads="1"/>
          </p:cNvSpPr>
          <p:nvPr/>
        </p:nvSpPr>
        <p:spPr bwMode="auto">
          <a:xfrm>
            <a:off x="2916238" y="2781300"/>
            <a:ext cx="2735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/>
          </a:p>
        </p:txBody>
      </p:sp>
      <p:sp>
        <p:nvSpPr>
          <p:cNvPr id="5123" name="Untertitel 4"/>
          <p:cNvSpPr>
            <a:spLocks noGrp="1"/>
          </p:cNvSpPr>
          <p:nvPr/>
        </p:nvSpPr>
        <p:spPr bwMode="auto">
          <a:xfrm>
            <a:off x="1071563" y="1844824"/>
            <a:ext cx="7056437" cy="38884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endParaRPr lang="de-DE" altLang="de-DE" sz="2300" b="1" dirty="0">
              <a:solidFill>
                <a:srgbClr val="00305B"/>
              </a:solidFill>
              <a:latin typeface="Frutiger 45 Light" panose="020B0500000000000000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8459788" y="6165850"/>
            <a:ext cx="288925" cy="431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475656" y="98072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Bildungs- und Arbeitsangebote für </a:t>
            </a:r>
            <a:r>
              <a:rPr lang="de-DE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MeH</a:t>
            </a:r>
            <a:r>
              <a:rPr lang="de-D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de-D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Ellipse 2"/>
          <p:cNvSpPr/>
          <p:nvPr/>
        </p:nvSpPr>
        <p:spPr>
          <a:xfrm>
            <a:off x="2339752" y="2060848"/>
            <a:ext cx="4392488" cy="7204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ABW</a:t>
            </a:r>
            <a:r>
              <a:rPr lang="de-DE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(Aufnahme </a:t>
            </a:r>
            <a:r>
              <a:rPr lang="de-DE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und Beratung)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3135607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1"/>
          <p:cNvSpPr txBox="1">
            <a:spLocks noChangeArrowheads="1"/>
          </p:cNvSpPr>
          <p:nvPr/>
        </p:nvSpPr>
        <p:spPr bwMode="auto">
          <a:xfrm>
            <a:off x="2916238" y="2781300"/>
            <a:ext cx="2735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/>
          </a:p>
        </p:txBody>
      </p:sp>
      <p:sp>
        <p:nvSpPr>
          <p:cNvPr id="5123" name="Untertitel 4"/>
          <p:cNvSpPr>
            <a:spLocks noGrp="1"/>
          </p:cNvSpPr>
          <p:nvPr/>
        </p:nvSpPr>
        <p:spPr bwMode="auto">
          <a:xfrm>
            <a:off x="1071563" y="1844824"/>
            <a:ext cx="7056437" cy="38884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endParaRPr lang="de-DE" altLang="de-DE" sz="2300" b="1" dirty="0">
              <a:solidFill>
                <a:srgbClr val="00305B"/>
              </a:solidFill>
              <a:latin typeface="Frutiger 45 Light" panose="020B0500000000000000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8459788" y="6165850"/>
            <a:ext cx="288925" cy="431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475656" y="98072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Bildungs- und Arbeitsangebote für </a:t>
            </a:r>
            <a:r>
              <a:rPr lang="de-DE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MeH</a:t>
            </a:r>
            <a:r>
              <a:rPr lang="de-D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de-D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Ellipse 2"/>
          <p:cNvSpPr/>
          <p:nvPr/>
        </p:nvSpPr>
        <p:spPr>
          <a:xfrm>
            <a:off x="2339752" y="2060848"/>
            <a:ext cx="4392488" cy="7204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ABW</a:t>
            </a:r>
            <a:r>
              <a:rPr lang="de-DE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(Aufnahme und Beratung)</a:t>
            </a:r>
            <a:endParaRPr lang="de-DE" sz="2000" dirty="0"/>
          </a:p>
        </p:txBody>
      </p:sp>
      <p:sp>
        <p:nvSpPr>
          <p:cNvPr id="4" name="Rechteck 3"/>
          <p:cNvSpPr/>
          <p:nvPr/>
        </p:nvSpPr>
        <p:spPr>
          <a:xfrm>
            <a:off x="1331640" y="3356992"/>
            <a:ext cx="180020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Neustart</a:t>
            </a: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(BBM für </a:t>
            </a:r>
            <a:r>
              <a:rPr lang="de-D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MeH</a:t>
            </a: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>
          <a:xfrm flipH="1">
            <a:off x="2916238" y="2564904"/>
            <a:ext cx="431626" cy="7920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6546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1"/>
          <p:cNvSpPr txBox="1">
            <a:spLocks noChangeArrowheads="1"/>
          </p:cNvSpPr>
          <p:nvPr/>
        </p:nvSpPr>
        <p:spPr bwMode="auto">
          <a:xfrm>
            <a:off x="2916238" y="2781300"/>
            <a:ext cx="2735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/>
          </a:p>
        </p:txBody>
      </p:sp>
      <p:sp>
        <p:nvSpPr>
          <p:cNvPr id="5123" name="Untertitel 4"/>
          <p:cNvSpPr>
            <a:spLocks noGrp="1"/>
          </p:cNvSpPr>
          <p:nvPr/>
        </p:nvSpPr>
        <p:spPr bwMode="auto">
          <a:xfrm>
            <a:off x="1071563" y="1844824"/>
            <a:ext cx="7056437" cy="38884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endParaRPr lang="de-DE" altLang="de-DE" sz="2300" b="1" dirty="0">
              <a:solidFill>
                <a:srgbClr val="00305B"/>
              </a:solidFill>
              <a:latin typeface="Frutiger 45 Light" panose="020B0500000000000000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8459788" y="6165850"/>
            <a:ext cx="288925" cy="431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475656" y="98072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Bildungs- und Arbeitsangebote für </a:t>
            </a:r>
            <a:r>
              <a:rPr lang="de-DE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MeH</a:t>
            </a:r>
            <a:r>
              <a:rPr lang="de-D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de-D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Ellipse 2"/>
          <p:cNvSpPr/>
          <p:nvPr/>
        </p:nvSpPr>
        <p:spPr>
          <a:xfrm>
            <a:off x="2339752" y="2060848"/>
            <a:ext cx="4392488" cy="7204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ABW</a:t>
            </a:r>
            <a:r>
              <a:rPr lang="de-DE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(Aufnahme und Beratung)</a:t>
            </a:r>
            <a:endParaRPr lang="de-DE" sz="2000" dirty="0"/>
          </a:p>
        </p:txBody>
      </p:sp>
      <p:sp>
        <p:nvSpPr>
          <p:cNvPr id="4" name="Rechteck 3"/>
          <p:cNvSpPr/>
          <p:nvPr/>
        </p:nvSpPr>
        <p:spPr>
          <a:xfrm>
            <a:off x="1331640" y="3356992"/>
            <a:ext cx="180020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Neustart</a:t>
            </a: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(BBM für </a:t>
            </a:r>
            <a:r>
              <a:rPr lang="de-D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MeH</a:t>
            </a: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707904" y="3356992"/>
            <a:ext cx="252028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Fachabteilungen</a:t>
            </a: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(Holz, Metall, Elektronik, Textilhaus, Gala, </a:t>
            </a: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Montage </a:t>
            </a: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etc</a:t>
            </a: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., 38 Standorte)</a:t>
            </a:r>
            <a:endParaRPr lang="de-D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7" name="Gerade Verbindung mit Pfeil 6"/>
          <p:cNvCxnSpPr/>
          <p:nvPr/>
        </p:nvCxnSpPr>
        <p:spPr>
          <a:xfrm>
            <a:off x="4499992" y="2636912"/>
            <a:ext cx="144016" cy="7200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 flipH="1">
            <a:off x="2916238" y="2564904"/>
            <a:ext cx="431626" cy="7920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753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1"/>
          <p:cNvSpPr txBox="1">
            <a:spLocks noChangeArrowheads="1"/>
          </p:cNvSpPr>
          <p:nvPr/>
        </p:nvSpPr>
        <p:spPr bwMode="auto">
          <a:xfrm>
            <a:off x="2916238" y="2781300"/>
            <a:ext cx="2735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/>
          </a:p>
        </p:txBody>
      </p:sp>
      <p:sp>
        <p:nvSpPr>
          <p:cNvPr id="5123" name="Untertitel 4"/>
          <p:cNvSpPr>
            <a:spLocks noGrp="1"/>
          </p:cNvSpPr>
          <p:nvPr/>
        </p:nvSpPr>
        <p:spPr bwMode="auto">
          <a:xfrm>
            <a:off x="1071563" y="1844824"/>
            <a:ext cx="7532885" cy="38884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endParaRPr lang="de-DE" altLang="de-DE" sz="2300" b="1" dirty="0">
              <a:solidFill>
                <a:srgbClr val="00305B"/>
              </a:solidFill>
              <a:latin typeface="Frutiger 45 Light" panose="020B0500000000000000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8459788" y="6165850"/>
            <a:ext cx="288925" cy="431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475656" y="98072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Bildungs- und Arbeitsangebote für </a:t>
            </a:r>
            <a:r>
              <a:rPr lang="de-DE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MeH</a:t>
            </a:r>
            <a:r>
              <a:rPr lang="de-D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de-D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Ellipse 2"/>
          <p:cNvSpPr/>
          <p:nvPr/>
        </p:nvSpPr>
        <p:spPr>
          <a:xfrm>
            <a:off x="2339752" y="2060848"/>
            <a:ext cx="4392488" cy="7204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ABW</a:t>
            </a:r>
            <a:r>
              <a:rPr lang="de-DE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(Aufnahme und Beratung)</a:t>
            </a:r>
            <a:endParaRPr lang="de-DE" sz="2000" dirty="0"/>
          </a:p>
        </p:txBody>
      </p:sp>
      <p:sp>
        <p:nvSpPr>
          <p:cNvPr id="4" name="Rechteck 3"/>
          <p:cNvSpPr/>
          <p:nvPr/>
        </p:nvSpPr>
        <p:spPr>
          <a:xfrm>
            <a:off x="1331640" y="3356992"/>
            <a:ext cx="180020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Neustart</a:t>
            </a: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(BBM für </a:t>
            </a:r>
            <a:r>
              <a:rPr lang="de-D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MeH</a:t>
            </a: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707904" y="3356992"/>
            <a:ext cx="252028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Fachabteilungen</a:t>
            </a: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(Holz, Metall, Elektronik, Textilhaus, Gala, Montage etc., 38 Standorte)</a:t>
            </a:r>
          </a:p>
        </p:txBody>
      </p:sp>
      <p:sp>
        <p:nvSpPr>
          <p:cNvPr id="6" name="Rechteck 5"/>
          <p:cNvSpPr/>
          <p:nvPr/>
        </p:nvSpPr>
        <p:spPr>
          <a:xfrm>
            <a:off x="6516216" y="3356992"/>
            <a:ext cx="180020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Gruppen für Menschen mit </a:t>
            </a:r>
            <a:r>
              <a:rPr lang="de-DE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hohem </a:t>
            </a:r>
            <a:r>
              <a:rPr lang="de-DE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Unterstützungs-bedarf</a:t>
            </a:r>
            <a:endParaRPr lang="de-D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0" name="Gerade Verbindung mit Pfeil 9"/>
          <p:cNvCxnSpPr/>
          <p:nvPr/>
        </p:nvCxnSpPr>
        <p:spPr>
          <a:xfrm flipH="1">
            <a:off x="2916238" y="2564904"/>
            <a:ext cx="431626" cy="7920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4499992" y="2636912"/>
            <a:ext cx="144016" cy="7200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5868144" y="2636912"/>
            <a:ext cx="864096" cy="7200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07869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1"/>
          <p:cNvSpPr txBox="1">
            <a:spLocks noChangeArrowheads="1"/>
          </p:cNvSpPr>
          <p:nvPr/>
        </p:nvSpPr>
        <p:spPr bwMode="auto">
          <a:xfrm>
            <a:off x="2916238" y="2781300"/>
            <a:ext cx="2735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/>
          </a:p>
        </p:txBody>
      </p:sp>
      <p:sp>
        <p:nvSpPr>
          <p:cNvPr id="5123" name="Untertitel 4"/>
          <p:cNvSpPr>
            <a:spLocks noGrp="1"/>
          </p:cNvSpPr>
          <p:nvPr/>
        </p:nvSpPr>
        <p:spPr bwMode="auto">
          <a:xfrm>
            <a:off x="1071563" y="1844824"/>
            <a:ext cx="7532885" cy="38884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endParaRPr lang="de-DE" altLang="de-DE" sz="2300" b="1" dirty="0">
              <a:solidFill>
                <a:srgbClr val="00305B"/>
              </a:solidFill>
              <a:latin typeface="Frutiger 45 Light" panose="020B0500000000000000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8459788" y="6165850"/>
            <a:ext cx="288925" cy="431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475656" y="98072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Bildungs- und Arbeitsangebote für </a:t>
            </a:r>
            <a:r>
              <a:rPr lang="de-DE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MeH</a:t>
            </a:r>
            <a:r>
              <a:rPr lang="de-D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de-D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Ellipse 2"/>
          <p:cNvSpPr/>
          <p:nvPr/>
        </p:nvSpPr>
        <p:spPr>
          <a:xfrm>
            <a:off x="2339752" y="2060848"/>
            <a:ext cx="4392488" cy="7204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ABW</a:t>
            </a:r>
            <a:r>
              <a:rPr lang="de-DE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(Aufnahme und Beratung)</a:t>
            </a:r>
            <a:endParaRPr lang="de-DE" sz="2000" dirty="0"/>
          </a:p>
        </p:txBody>
      </p:sp>
      <p:sp>
        <p:nvSpPr>
          <p:cNvPr id="4" name="Rechteck 3"/>
          <p:cNvSpPr/>
          <p:nvPr/>
        </p:nvSpPr>
        <p:spPr>
          <a:xfrm>
            <a:off x="1331640" y="3356992"/>
            <a:ext cx="180020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Neustart</a:t>
            </a: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(BBM für </a:t>
            </a:r>
            <a:r>
              <a:rPr lang="de-D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MeH</a:t>
            </a: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707904" y="3356992"/>
            <a:ext cx="252028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Fachabteilungen</a:t>
            </a: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(Holz, Metall, Elektronik, Textilhaus, Gala, Montage etc., 38 Standorte)</a:t>
            </a:r>
          </a:p>
        </p:txBody>
      </p:sp>
      <p:sp>
        <p:nvSpPr>
          <p:cNvPr id="6" name="Rechteck 5"/>
          <p:cNvSpPr/>
          <p:nvPr/>
        </p:nvSpPr>
        <p:spPr>
          <a:xfrm>
            <a:off x="6516216" y="3356992"/>
            <a:ext cx="180020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Gruppen für Menschen mit hohem </a:t>
            </a: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Unterstützungs-bedarf</a:t>
            </a:r>
            <a:endParaRPr lang="de-D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0" name="Gerade Verbindung mit Pfeil 9"/>
          <p:cNvCxnSpPr/>
          <p:nvPr/>
        </p:nvCxnSpPr>
        <p:spPr>
          <a:xfrm flipH="1">
            <a:off x="2916238" y="2564904"/>
            <a:ext cx="431626" cy="7920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4499992" y="2636912"/>
            <a:ext cx="144016" cy="7200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5868144" y="2636912"/>
            <a:ext cx="864096" cy="7200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21" name="Gerader Verbinder 5120"/>
          <p:cNvCxnSpPr/>
          <p:nvPr/>
        </p:nvCxnSpPr>
        <p:spPr>
          <a:xfrm>
            <a:off x="2555776" y="4941168"/>
            <a:ext cx="0" cy="28803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28" name="Gerader Verbinder 5127"/>
          <p:cNvCxnSpPr/>
          <p:nvPr/>
        </p:nvCxnSpPr>
        <p:spPr>
          <a:xfrm>
            <a:off x="2555776" y="5229200"/>
            <a:ext cx="2304256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31" name="Gerader Verbinder 5130"/>
          <p:cNvCxnSpPr/>
          <p:nvPr/>
        </p:nvCxnSpPr>
        <p:spPr>
          <a:xfrm>
            <a:off x="4860032" y="5229200"/>
            <a:ext cx="244827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34" name="Gerade Verbindung mit Pfeil 5133"/>
          <p:cNvCxnSpPr/>
          <p:nvPr/>
        </p:nvCxnSpPr>
        <p:spPr>
          <a:xfrm flipV="1">
            <a:off x="4860032" y="4941168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39" name="Gerade Verbindung mit Pfeil 5138"/>
          <p:cNvCxnSpPr/>
          <p:nvPr/>
        </p:nvCxnSpPr>
        <p:spPr>
          <a:xfrm flipV="1">
            <a:off x="7308304" y="4941168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7823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1"/>
          <p:cNvSpPr txBox="1">
            <a:spLocks noChangeArrowheads="1"/>
          </p:cNvSpPr>
          <p:nvPr/>
        </p:nvSpPr>
        <p:spPr bwMode="auto">
          <a:xfrm>
            <a:off x="2916238" y="2781300"/>
            <a:ext cx="2735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/>
          </a:p>
        </p:txBody>
      </p:sp>
      <p:sp>
        <p:nvSpPr>
          <p:cNvPr id="5123" name="Untertitel 4"/>
          <p:cNvSpPr>
            <a:spLocks noGrp="1"/>
          </p:cNvSpPr>
          <p:nvPr/>
        </p:nvSpPr>
        <p:spPr bwMode="auto">
          <a:xfrm>
            <a:off x="1071563" y="1844824"/>
            <a:ext cx="7532885" cy="4392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endParaRPr lang="de-DE" altLang="de-DE" sz="2300" b="1" dirty="0">
              <a:solidFill>
                <a:srgbClr val="00305B"/>
              </a:solidFill>
              <a:latin typeface="Frutiger 45 Light" panose="020B0500000000000000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8459788" y="6165850"/>
            <a:ext cx="288925" cy="431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475656" y="98072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Bildungs- und Arbeitsangebote für </a:t>
            </a:r>
            <a:r>
              <a:rPr lang="de-DE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MeH</a:t>
            </a:r>
            <a:r>
              <a:rPr lang="de-D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de-D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Ellipse 2"/>
          <p:cNvSpPr/>
          <p:nvPr/>
        </p:nvSpPr>
        <p:spPr>
          <a:xfrm>
            <a:off x="2339752" y="2060848"/>
            <a:ext cx="4392488" cy="7204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ABW</a:t>
            </a:r>
            <a:r>
              <a:rPr lang="de-DE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(Aufnahme und Beratung)</a:t>
            </a:r>
            <a:endParaRPr lang="de-DE" sz="2000" dirty="0"/>
          </a:p>
        </p:txBody>
      </p:sp>
      <p:sp>
        <p:nvSpPr>
          <p:cNvPr id="4" name="Rechteck 3"/>
          <p:cNvSpPr/>
          <p:nvPr/>
        </p:nvSpPr>
        <p:spPr>
          <a:xfrm>
            <a:off x="1331640" y="3356992"/>
            <a:ext cx="180020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Neustart</a:t>
            </a: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(BBM für </a:t>
            </a:r>
            <a:r>
              <a:rPr lang="de-D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MeH</a:t>
            </a: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707904" y="3356992"/>
            <a:ext cx="252028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Fachabteilungen</a:t>
            </a: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(Holz, Metall, Elektronik, Textilhaus, Gala, Montage etc., 38 Standorte)</a:t>
            </a:r>
          </a:p>
        </p:txBody>
      </p:sp>
      <p:sp>
        <p:nvSpPr>
          <p:cNvPr id="6" name="Rechteck 5"/>
          <p:cNvSpPr/>
          <p:nvPr/>
        </p:nvSpPr>
        <p:spPr>
          <a:xfrm>
            <a:off x="6516216" y="3356992"/>
            <a:ext cx="180020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Gruppen für Menschen mit hohem </a:t>
            </a: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Unterstützungs-bedarf</a:t>
            </a:r>
            <a:endParaRPr lang="de-D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0" name="Gerade Verbindung mit Pfeil 9"/>
          <p:cNvCxnSpPr/>
          <p:nvPr/>
        </p:nvCxnSpPr>
        <p:spPr>
          <a:xfrm flipH="1">
            <a:off x="2916238" y="2564904"/>
            <a:ext cx="431626" cy="7920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4499992" y="2636912"/>
            <a:ext cx="144016" cy="7200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5868144" y="2636912"/>
            <a:ext cx="864096" cy="7200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21" name="Gerader Verbinder 5120"/>
          <p:cNvCxnSpPr/>
          <p:nvPr/>
        </p:nvCxnSpPr>
        <p:spPr>
          <a:xfrm>
            <a:off x="2555776" y="4941168"/>
            <a:ext cx="0" cy="28803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28" name="Gerader Verbinder 5127"/>
          <p:cNvCxnSpPr/>
          <p:nvPr/>
        </p:nvCxnSpPr>
        <p:spPr>
          <a:xfrm>
            <a:off x="2555776" y="5229200"/>
            <a:ext cx="2304256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31" name="Gerader Verbinder 5130"/>
          <p:cNvCxnSpPr/>
          <p:nvPr/>
        </p:nvCxnSpPr>
        <p:spPr>
          <a:xfrm>
            <a:off x="4860032" y="5229200"/>
            <a:ext cx="244827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34" name="Gerade Verbindung mit Pfeil 5133"/>
          <p:cNvCxnSpPr/>
          <p:nvPr/>
        </p:nvCxnSpPr>
        <p:spPr>
          <a:xfrm flipV="1">
            <a:off x="4860032" y="4941168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39" name="Gerade Verbindung mit Pfeil 5138"/>
          <p:cNvCxnSpPr/>
          <p:nvPr/>
        </p:nvCxnSpPr>
        <p:spPr>
          <a:xfrm flipV="1">
            <a:off x="7308304" y="4941168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" name="Abgerundetes Rechteck 17"/>
          <p:cNvSpPr/>
          <p:nvPr/>
        </p:nvSpPr>
        <p:spPr>
          <a:xfrm>
            <a:off x="1619672" y="5456052"/>
            <a:ext cx="367240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BIA</a:t>
            </a: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DE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(Betriebsintegrierte Werkstattplätze)</a:t>
            </a:r>
            <a:endParaRPr lang="de-DE" dirty="0"/>
          </a:p>
        </p:txBody>
      </p:sp>
      <p:cxnSp>
        <p:nvCxnSpPr>
          <p:cNvPr id="14" name="Gerade Verbindung mit Pfeil 13"/>
          <p:cNvCxnSpPr/>
          <p:nvPr/>
        </p:nvCxnSpPr>
        <p:spPr>
          <a:xfrm flipH="1">
            <a:off x="4860032" y="5229014"/>
            <a:ext cx="1" cy="2270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flipH="1">
            <a:off x="2555775" y="5229014"/>
            <a:ext cx="1" cy="24670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4884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547664" y="1700808"/>
            <a:ext cx="61206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Neustart</a:t>
            </a:r>
            <a:b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</a:b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/>
            </a:r>
            <a:b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</a:b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berufliche Bildung für </a:t>
            </a:r>
            <a:b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</a:b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Menschen mit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Erworbenen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Hirnschädigungen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31545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tzen">
  <a:themeElements>
    <a:clrScheme name="Benutzerdefiniert 1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A9D5E7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100</Words>
  <Application>Microsoft Office PowerPoint</Application>
  <PresentationFormat>Bildschirmpräsentation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Century Gothic</vt:lpstr>
      <vt:lpstr>Frutiger 45 Light</vt:lpstr>
      <vt:lpstr>Wingdings 3</vt:lpstr>
      <vt:lpstr>Fetzen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vBS Bethel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Neustart JVB</dc:creator>
  <cp:lastModifiedBy>Neustart JVB</cp:lastModifiedBy>
  <cp:revision>16</cp:revision>
  <cp:lastPrinted>2017-09-06T13:24:22Z</cp:lastPrinted>
  <dcterms:created xsi:type="dcterms:W3CDTF">2019-05-14T12:37:32Z</dcterms:created>
  <dcterms:modified xsi:type="dcterms:W3CDTF">2019-05-15T12:37:36Z</dcterms:modified>
</cp:coreProperties>
</file>